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sldIdLst>
    <p:sldId id="256" r:id="rId4"/>
    <p:sldId id="276" r:id="rId5"/>
    <p:sldId id="274" r:id="rId6"/>
    <p:sldId id="280" r:id="rId7"/>
    <p:sldId id="281" r:id="rId8"/>
    <p:sldId id="279" r:id="rId9"/>
    <p:sldId id="269" r:id="rId10"/>
    <p:sldId id="287" r:id="rId11"/>
    <p:sldId id="291" r:id="rId12"/>
    <p:sldId id="290" r:id="rId13"/>
    <p:sldId id="288" r:id="rId14"/>
    <p:sldId id="283" r:id="rId15"/>
    <p:sldId id="289" r:id="rId16"/>
    <p:sldId id="292" r:id="rId17"/>
    <p:sldId id="286" r:id="rId18"/>
    <p:sldId id="275" r:id="rId19"/>
    <p:sldId id="293" r:id="rId2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869" y="-125"/>
      </p:cViewPr>
      <p:guideLst>
        <p:guide orient="horz" pos="1696"/>
        <p:guide pos="28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512" y="0"/>
            <a:ext cx="896448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646174" y="1705873"/>
            <a:ext cx="4859016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Detection and distance </a:t>
            </a:r>
            <a:endParaRPr lang="en-US" altLang="ko-KR" sz="2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ea typeface="Malgun Gothic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measurement of speed bumps </a:t>
            </a:r>
            <a:endParaRPr lang="en-US" altLang="ko-KR" sz="2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ea typeface="Malgun Gothic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2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ea typeface="Malgun Gothic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853305" y="3841115"/>
            <a:ext cx="31857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ko-KR" altLang="en-US" sz="1000" dirty="0">
                <a:sym typeface="+mn-ea"/>
              </a:rPr>
              <a:t> </a:t>
            </a:r>
            <a:endParaRPr lang="en-US" sz="1000"/>
          </a:p>
        </p:txBody>
      </p:sp>
      <p:sp>
        <p:nvSpPr>
          <p:cNvPr id="6" name="文本框 5"/>
          <p:cNvSpPr txBox="1"/>
          <p:nvPr/>
        </p:nvSpPr>
        <p:spPr>
          <a:xfrm>
            <a:off x="5958840" y="3641090"/>
            <a:ext cx="1877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1556122 </a:t>
            </a: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林侑贞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1556123 </a:t>
            </a: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梁俊华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1556124 </a:t>
            </a: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岑健平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ChangeAspect="1"/>
          </p:cNvPicPr>
          <p:nvPr>
            <p:ph idx="10"/>
          </p:nvPr>
        </p:nvPicPr>
        <p:blipFill>
          <a:blip r:embed="rId1"/>
          <a:stretch>
            <a:fillRect/>
          </a:stretch>
        </p:blipFill>
        <p:spPr>
          <a:xfrm>
            <a:off x="313690" y="116205"/>
            <a:ext cx="8495665" cy="47796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" y="22225"/>
            <a:ext cx="9104630" cy="5125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CN" dirty="0" smtClean="0"/>
          </a:p>
        </p:txBody>
      </p:sp>
      <p:pic>
        <p:nvPicPr>
          <p:cNvPr id="4" name="图片 3" descr="removefishey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" y="0"/>
            <a:ext cx="9012555" cy="5070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CN" dirty="0" smtClean="0"/>
          </a:p>
        </p:txBody>
      </p:sp>
      <p:pic>
        <p:nvPicPr>
          <p:cNvPr id="2" name="图片 1" descr="perspectiveTransfor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0"/>
            <a:ext cx="9107170" cy="5123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</a:t>
            </a:r>
            <a:r>
              <a:rPr lang="en-US" altLang="zh-CN" sz="2000" dirty="0">
                <a:sym typeface="+mn-ea"/>
              </a:rPr>
              <a:t>Perspective Projection transform</a:t>
            </a:r>
            <a:endParaRPr lang="en-US" altLang="zh-CN" sz="2000" dirty="0"/>
          </a:p>
        </p:txBody>
      </p:sp>
      <p:pic>
        <p:nvPicPr>
          <p:cNvPr id="4" name="Picture 3" descr="WIN_20180627_04_51_59_Pr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6880" y="815340"/>
            <a:ext cx="7244715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</a:t>
            </a:r>
            <a:r>
              <a:rPr lang="en-US" altLang="zh-CN" sz="2000" dirty="0">
                <a:sym typeface="+mn-ea"/>
              </a:rPr>
              <a:t>Perspective Projection transform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55" y="957580"/>
            <a:ext cx="8552180" cy="658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" y="2054860"/>
            <a:ext cx="8576945" cy="21520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z="2000" dirty="0"/>
          </a:p>
        </p:txBody>
      </p:sp>
      <p:pic>
        <p:nvPicPr>
          <p:cNvPr id="8" name="图片 7" descr="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" y="129540"/>
            <a:ext cx="8912860" cy="48844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Tools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Content Placeholder 3"/>
          <p:cNvSpPr/>
          <p:nvPr>
            <p:ph idx="10"/>
          </p:nvPr>
        </p:nvSpPr>
        <p:spPr>
          <a:xfrm>
            <a:off x="1825591" y="960665"/>
            <a:ext cx="6912768" cy="2995737"/>
          </a:xfrm>
        </p:spPr>
        <p:txBody>
          <a:bodyPr/>
          <a:p>
            <a:pPr marL="342900" indent="-342900">
              <a:buFont typeface="+mj-lt"/>
              <a:buAutoNum type="arabicPeriod"/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Yolo v2 from pjreddie/darknet (training on linux)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Yolo v2 from AlexeyAB/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darknet for Windows</a:t>
            </a: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Yolo Mark from AlexeyAB/Yolo_mark to mark data</a:t>
            </a: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OpenCV &amp; CUDA</a:t>
            </a: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Visual studio 2017 &amp; C/C++ (coding &amp; testing on Windows)</a:t>
            </a: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Camera &amp; chessboard.</a:t>
            </a: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sym typeface="+mn-ea"/>
              </a:rPr>
              <a:t>1.Fisheye Calibration </a:t>
            </a:r>
            <a:endParaRPr lang="en-US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9255" y="1261745"/>
            <a:ext cx="1602740" cy="2620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59255" y="577850"/>
            <a:ext cx="3511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https://github.com/AlexeyAB/darknet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30" y="939800"/>
            <a:ext cx="5184775" cy="40900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sym typeface="+mn-ea"/>
              </a:rPr>
              <a:t>1.Fisheye Calibration</a:t>
            </a:r>
            <a:endParaRPr lang="en-US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17352" b="16996"/>
          <a:stretch>
            <a:fillRect/>
          </a:stretch>
        </p:blipFill>
        <p:spPr>
          <a:xfrm>
            <a:off x="1864360" y="1042035"/>
            <a:ext cx="693039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z="2000" dirty="0"/>
          </a:p>
        </p:txBody>
      </p:sp>
      <p:pic>
        <p:nvPicPr>
          <p:cNvPr id="2" name="内容占位符 1"/>
          <p:cNvPicPr>
            <a:picLocks noChangeAspect="1"/>
          </p:cNvPicPr>
          <p:nvPr>
            <p:ph idx="10"/>
          </p:nvPr>
        </p:nvPicPr>
        <p:blipFill>
          <a:blip r:embed="rId1"/>
          <a:stretch>
            <a:fillRect/>
          </a:stretch>
        </p:blipFill>
        <p:spPr>
          <a:xfrm>
            <a:off x="1690370" y="934720"/>
            <a:ext cx="7234555" cy="907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15" y="2028825"/>
            <a:ext cx="5198110" cy="2924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" y="3114675"/>
            <a:ext cx="3420745" cy="1535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9885" y="2454275"/>
            <a:ext cx="1819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K &amp; D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sym typeface="+mn-ea"/>
              </a:rPr>
              <a:t>2. Marking 1300 images and train</a:t>
            </a:r>
            <a:br>
              <a:rPr lang="en-US" altLang="en-US" sz="2000" dirty="0"/>
            </a:br>
            <a:endParaRPr lang="en-US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685" y="690245"/>
            <a:ext cx="7530465" cy="4413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3.Distance Mesuring</a:t>
            </a:r>
            <a:endParaRPr lang="en-US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981835" y="1008380"/>
            <a:ext cx="70015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stereo camera distance measurement</a:t>
            </a:r>
            <a:endParaRPr lang="en-US" altLang="zh-CN" sz="16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two camera</a:t>
            </a:r>
            <a:endParaRPr lang="en-US" altLang="zh-CN" sz="16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using visual disparity to measure distance</a:t>
            </a:r>
            <a:endParaRPr lang="en-US" altLang="zh-CN" sz="16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16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Single camera </a:t>
            </a:r>
            <a:r>
              <a:rPr lang="en-US" altLang="zh-CN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distance measurement</a:t>
            </a:r>
            <a:endParaRPr lang="en-US" altLang="zh-CN" sz="16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measure objects distances on a flat plane.</a:t>
            </a:r>
            <a:endParaRPr lang="en-US" altLang="zh-CN" sz="16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objects should not leave the plane</a:t>
            </a:r>
            <a:endParaRPr lang="en-US" altLang="zh-CN" sz="16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using Perspective Projection </a:t>
            </a:r>
            <a:r>
              <a:rPr lang="en-US" altLang="zh-CN" sz="16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transform </a:t>
            </a:r>
            <a:r>
              <a:rPr lang="en-US" altLang="zh-CN" sz="16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to measure distance</a:t>
            </a:r>
            <a:endParaRPr lang="en-US" altLang="zh-CN" sz="16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1685" y="4371975"/>
            <a:ext cx="2448560" cy="2876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39975" y="3219450"/>
            <a:ext cx="75565" cy="1080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691640" y="345630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1" idx="6"/>
          </p:cNvCxnSpPr>
          <p:nvPr/>
        </p:nvCxnSpPr>
        <p:spPr>
          <a:xfrm>
            <a:off x="1835785" y="3528695"/>
            <a:ext cx="2087880" cy="8432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1" idx="5"/>
            <a:endCxn id="8" idx="0"/>
          </p:cNvCxnSpPr>
          <p:nvPr/>
        </p:nvCxnSpPr>
        <p:spPr>
          <a:xfrm>
            <a:off x="1814830" y="3579495"/>
            <a:ext cx="1461135" cy="7924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0"/>
          </p:cNvCxnSpPr>
          <p:nvPr/>
        </p:nvCxnSpPr>
        <p:spPr>
          <a:xfrm>
            <a:off x="1764030" y="3456305"/>
            <a:ext cx="2659380" cy="91567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8460" y="3131185"/>
            <a:ext cx="2438400" cy="17830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26285" y="1365885"/>
            <a:ext cx="2526030" cy="3881120"/>
          </a:xfrm>
          <a:prstGeom prst="rect">
            <a:avLst/>
          </a:prstGeom>
          <a:scene3d>
            <a:camera prst="isometricOffAxis1Top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95905" y="2360930"/>
            <a:ext cx="1139825" cy="1890395"/>
          </a:xfrm>
          <a:prstGeom prst="rect">
            <a:avLst/>
          </a:prstGeom>
          <a:scene3d>
            <a:camera prst="isometricOffAxis1To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3.Perspective Projection transform</a:t>
            </a:r>
            <a:endParaRPr lang="en-US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3804285" y="1330960"/>
            <a:ext cx="2700655" cy="1638935"/>
          </a:xfrm>
          <a:prstGeom prst="rect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07710" y="155130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422650" y="1674495"/>
            <a:ext cx="2431415" cy="129540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1" idx="3"/>
          </p:cNvCxnSpPr>
          <p:nvPr/>
        </p:nvCxnSpPr>
        <p:spPr>
          <a:xfrm flipH="1">
            <a:off x="4312285" y="1674495"/>
            <a:ext cx="1516380" cy="182054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3"/>
          </p:cNvCxnSpPr>
          <p:nvPr/>
        </p:nvCxnSpPr>
        <p:spPr>
          <a:xfrm flipH="1">
            <a:off x="3304540" y="1674495"/>
            <a:ext cx="2524125" cy="196469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H="1">
            <a:off x="2440305" y="1674495"/>
            <a:ext cx="3413760" cy="146050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989195" y="2149475"/>
            <a:ext cx="331470" cy="1936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4960620" y="1983105"/>
            <a:ext cx="144145" cy="14414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320665" y="2127250"/>
            <a:ext cx="0" cy="2159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104765" y="1994535"/>
            <a:ext cx="215900" cy="13271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410200" y="1619250"/>
            <a:ext cx="2541270" cy="2075180"/>
          </a:xfrm>
          <a:prstGeom prst="rect">
            <a:avLst/>
          </a:prstGeom>
          <a:noFill/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082030" y="2245360"/>
            <a:ext cx="1139825" cy="933450"/>
          </a:xfrm>
          <a:prstGeom prst="rect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04940" y="1054735"/>
            <a:ext cx="2700655" cy="1638935"/>
          </a:xfrm>
          <a:prstGeom prst="rect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545830" y="118681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21" idx="3"/>
          </p:cNvCxnSpPr>
          <p:nvPr/>
        </p:nvCxnSpPr>
        <p:spPr>
          <a:xfrm flipH="1">
            <a:off x="6443980" y="1310005"/>
            <a:ext cx="2122805" cy="169354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1" idx="3"/>
          </p:cNvCxnSpPr>
          <p:nvPr/>
        </p:nvCxnSpPr>
        <p:spPr>
          <a:xfrm flipH="1">
            <a:off x="6885305" y="1310005"/>
            <a:ext cx="1681480" cy="200533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1" idx="3"/>
          </p:cNvCxnSpPr>
          <p:nvPr/>
        </p:nvCxnSpPr>
        <p:spPr>
          <a:xfrm flipH="1">
            <a:off x="6885305" y="1310005"/>
            <a:ext cx="1681480" cy="112903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1" idx="3"/>
          </p:cNvCxnSpPr>
          <p:nvPr/>
        </p:nvCxnSpPr>
        <p:spPr>
          <a:xfrm flipH="1">
            <a:off x="6443980" y="1310005"/>
            <a:ext cx="2122805" cy="82931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668260" y="1635125"/>
            <a:ext cx="283210" cy="14414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7668260" y="1635125"/>
            <a:ext cx="0" cy="2882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951470" y="1779270"/>
            <a:ext cx="5080" cy="2997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668260" y="1923415"/>
            <a:ext cx="288290" cy="1555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504940" y="4140835"/>
            <a:ext cx="1950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obseving from the top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ChangeAspect="1"/>
          </p:cNvPicPr>
          <p:nvPr>
            <p:ph idx="10"/>
          </p:nvPr>
        </p:nvPicPr>
        <p:blipFill>
          <a:blip r:embed="rId1"/>
          <a:stretch>
            <a:fillRect/>
          </a:stretch>
        </p:blipFill>
        <p:spPr>
          <a:xfrm>
            <a:off x="25400" y="1070610"/>
            <a:ext cx="8978900" cy="1276350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000" dirty="0"/>
              <a:t>3.Perspective Projection transform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2613660"/>
            <a:ext cx="8867140" cy="1619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WPS 演示</Application>
  <PresentationFormat>On-screen Show (16:9)</PresentationFormat>
  <Paragraphs>50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Malgun Gothic</vt:lpstr>
      <vt:lpstr>微软雅黑</vt:lpstr>
      <vt:lpstr>Arial Unicode MS</vt:lpstr>
      <vt:lpstr>Calibri</vt:lpstr>
      <vt:lpstr>楷体</vt:lpstr>
      <vt:lpstr>Office Theme</vt:lpstr>
      <vt:lpstr>Custom Design</vt:lpstr>
      <vt:lpstr>PowerPoint 演示文稿</vt:lpstr>
      <vt:lpstr>PowerPoint 演示文稿</vt:lpstr>
      <vt:lpstr>perspective</vt:lpstr>
      <vt:lpstr>PowerPoint 演示文稿</vt:lpstr>
      <vt:lpstr>PowerPoint 演示文稿</vt:lpstr>
      <vt:lpstr>PowerPoint 演示文稿</vt:lpstr>
      <vt:lpstr>测距</vt:lpstr>
      <vt:lpstr>3.Distance Mesuring</vt:lpstr>
      <vt:lpstr>3.Perspective Projection transform</vt:lpstr>
      <vt:lpstr>PowerPoint 演示文稿</vt:lpstr>
      <vt:lpstr>PowerPoint 演示文稿</vt:lpstr>
      <vt:lpstr>PowerPoint 演示文稿</vt:lpstr>
      <vt:lpstr>PowerPoint 演示文稿</vt:lpstr>
      <vt:lpstr>3.Perspective Projection transform</vt:lpstr>
      <vt:lpstr>3.Distance Mesuring</vt:lpstr>
      <vt:lpstr>remove fisheye</vt:lpstr>
      <vt:lpstr>PowerPoint 演示文稿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ki</cp:lastModifiedBy>
  <cp:revision>97</cp:revision>
  <dcterms:created xsi:type="dcterms:W3CDTF">2014-04-01T16:27:00Z</dcterms:created>
  <dcterms:modified xsi:type="dcterms:W3CDTF">2018-06-27T06:10:58Z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